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52" r:id="rId1"/>
    <p:sldMasterId id="2147483654" r:id="rId2"/>
  </p:sldMasterIdLst>
  <p:notesMasterIdLst>
    <p:notesMasterId r:id="rId12"/>
  </p:notesMasterIdLst>
  <p:handoutMasterIdLst>
    <p:handoutMasterId r:id="rId13"/>
  </p:handoutMasterIdLst>
  <p:sldIdLst>
    <p:sldId id="514" r:id="rId3"/>
    <p:sldId id="516" r:id="rId4"/>
    <p:sldId id="517" r:id="rId5"/>
    <p:sldId id="518" r:id="rId6"/>
    <p:sldId id="519" r:id="rId7"/>
    <p:sldId id="520" r:id="rId8"/>
    <p:sldId id="521" r:id="rId9"/>
    <p:sldId id="522" r:id="rId10"/>
    <p:sldId id="523" r:id="rId11"/>
  </p:sldIdLst>
  <p:sldSz cx="9144000" cy="6858000" type="screen4x3"/>
  <p:notesSz cx="6858000" cy="9947275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ＭＳ Ｐゴシック" panose="020B0604020202020204" charset="-128"/>
      <p:regular r:id="rId18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  <a:srgbClr val="FDEADA"/>
    <a:srgbClr val="FFFFFF"/>
    <a:srgbClr val="EEEEEE"/>
    <a:srgbClr val="008CFF"/>
    <a:srgbClr val="FDFDFD"/>
    <a:srgbClr val="F7964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76" autoAdjust="0"/>
    <p:restoredTop sz="94434" autoAdjust="0"/>
  </p:normalViewPr>
  <p:slideViewPr>
    <p:cSldViewPr>
      <p:cViewPr>
        <p:scale>
          <a:sx n="66" d="100"/>
          <a:sy n="66" d="100"/>
        </p:scale>
        <p:origin x="-1260" y="-10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598" y="-96"/>
      </p:cViewPr>
      <p:guideLst>
        <p:guide orient="horz" pos="2950"/>
        <p:guide orient="horz" pos="3133"/>
        <p:guide pos="2187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2" tIns="46081" rIns="92162" bIns="4608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2" tIns="46081" rIns="92162" bIns="4608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9E788D30-7362-48A5-A343-1955640A4709}" type="datetimeFigureOut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2" tIns="46081" rIns="92162" bIns="4608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2" tIns="46081" rIns="92162" bIns="4608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5174894-9CC4-4FF7-9569-F646584387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8248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2" tIns="46081" rIns="92162" bIns="4608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2" tIns="46081" rIns="92162" bIns="4608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44538"/>
            <a:ext cx="4975225" cy="3732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388" y="4725988"/>
            <a:ext cx="5484812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2" tIns="46081" rIns="92162" bIns="460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2" tIns="46081" rIns="92162" bIns="4608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2" tIns="46081" rIns="92162" bIns="4608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114DD66-82B4-49FC-B196-F60141F17C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1202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pitchFamily="3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1FC78-4496-485E-AA90-CF6D4ED6933C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60F49-8D33-43D6-9B5E-A602279643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32528-B7A6-4B73-B7D0-1735E983871F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5EDB4-460A-4BED-A3B3-61F62A2FAE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049B4-195A-4BDC-9BCE-55BA731F2621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D54F-5229-40CC-9C15-1D16D0D245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A5067-A1D2-4A5A-BF5C-8E5F3A840714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FAC14-5CDE-462A-BBEB-35D6DEE8AE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72D8A-03E9-43BF-A916-F834823A4E4E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1B89A-DF35-4139-84FE-3F5C21A4FF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EF281-C6EF-407D-A9D1-7AF301A0F5B7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D508E-2F5B-45D2-8CB3-18F0DFD31D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539A1-E207-4285-B733-FD5D8E6AF100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C7542-01B8-430A-A166-5075BB14AC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D1EFA-E184-4FE3-B1C7-FC46A1F673DE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130C5-4F9A-4C7A-BBE8-85AB26BE74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75001-8136-40DA-A632-A067D62DA7AD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079F2-BC57-4167-A82A-34FEB7D512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1EDF8-AC55-4F57-97AB-6A0BFDBA404D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153EF-8746-4C34-8133-0C9C8CAE36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17550"/>
            <a:ext cx="2057400" cy="54086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17550"/>
            <a:ext cx="6019800" cy="54086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AA3B5-059B-4D0C-A753-C8A425ED402A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203F6-072E-476E-AFB7-B1616B1136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50"/>
            <a:ext cx="8208963" cy="7191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EC680-41EA-4817-BCDC-E65CA64ECA99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216C4-A12A-428A-A315-A2C84F91BB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D166D-8B41-4E2D-B6FA-66C70A7A124E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E9539-55EF-434E-AF74-D7682CD46B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048D6-8A20-4075-AD4C-3163EE9EB0B8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9BD8B-47BB-4636-95FE-B3048B1EBD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C82CF-840B-47A8-8FFF-9EE16C02E869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F06B2-DEEC-43BF-847B-943498B8C6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B1730-3F8A-41C7-B931-DCEF74E0A258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D69DA-40DD-42C3-A4F1-F9BDED5C4E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234DD-7245-4EE5-A53E-465CF66CD965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6F789-53F5-4818-8240-293FE191C1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8854" y="260648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B87BE-B49E-4134-8984-EF1A9644D666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1AC18-9EEA-4C2A-8B36-A5B03F183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33FF-A321-4D4C-BDBE-2956E8BF7F7B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35912-FEEC-4E11-A222-D7FA9D6FE4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A2B22-8C86-41BC-99BA-A555856E2C6E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0D97D-F1CA-4C5D-902A-78EA487040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118D-F0E3-4675-987A-2572EC4B6835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3E5BA-6046-425C-83B9-3B1D6EB4B4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0D999-CB82-4866-AD25-262A5C2EB4D7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C4491-A1AD-4ED3-A68F-38B8C09EFC8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9B1B0-2D78-40D7-8A0F-4AF16997F84A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131E1-53B2-4353-8B54-012281B220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717550"/>
            <a:ext cx="820896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A2FD92F-92FE-4B4B-99B3-74B0CABFE05A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545263"/>
            <a:ext cx="468313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latin typeface="Calibri" pitchFamily="34" charset="0"/>
              </a:defRPr>
            </a:lvl1pPr>
          </a:lstStyle>
          <a:p>
            <a:pPr>
              <a:defRPr/>
            </a:pPr>
            <a:fld id="{4A1CA9D5-33E2-4C05-8BD1-CF17CA9525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2055" name="Picture 8" descr="kazna_to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8" r:id="rId1"/>
    <p:sldLayoutId id="2147484365" r:id="rId2"/>
    <p:sldLayoutId id="2147484366" r:id="rId3"/>
    <p:sldLayoutId id="2147484367" r:id="rId4"/>
    <p:sldLayoutId id="2147484368" r:id="rId5"/>
    <p:sldLayoutId id="2147484369" r:id="rId6"/>
    <p:sldLayoutId id="2147484370" r:id="rId7"/>
    <p:sldLayoutId id="2147484371" r:id="rId8"/>
    <p:sldLayoutId id="2147484372" r:id="rId9"/>
    <p:sldLayoutId id="2147484373" r:id="rId10"/>
    <p:sldLayoutId id="2147484374" r:id="rId11"/>
    <p:sldLayoutId id="2147484375" r:id="rId12"/>
  </p:sldLayoutIdLst>
  <p:transition/>
  <p:hf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ＭＳ Ｐゴシック" charset="0"/>
          <a:cs typeface="ＭＳ Ｐゴシック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ＭＳ Ｐゴシック" charset="0"/>
          <a:cs typeface="ＭＳ Ｐゴシック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ＭＳ Ｐゴシック" charset="0"/>
          <a:cs typeface="ＭＳ Ｐゴシック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ＭＳ Ｐゴシック" charset="0"/>
          <a:cs typeface="ＭＳ Ｐゴシック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ＭＳ Ｐゴシック" charset="0"/>
          <a:cs typeface="ＭＳ Ｐゴシック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  <a:cs typeface="ＭＳ Ｐゴシック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  <a:cs typeface="ＭＳ Ｐゴシック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ＭＳ Ｐゴシック" charset="0"/>
          <a:cs typeface="ＭＳ Ｐゴシック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6" descr="Shablon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6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96003E5-F79F-4553-8CFF-67A578284302}" type="datetime1">
              <a:rPr lang="ru-RU"/>
              <a:pPr>
                <a:defRPr/>
              </a:pPr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2DDF126-30EA-4C65-A197-52E15A7526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6" r:id="rId1"/>
    <p:sldLayoutId id="2147484377" r:id="rId2"/>
    <p:sldLayoutId id="2147484378" r:id="rId3"/>
    <p:sldLayoutId id="2147484379" r:id="rId4"/>
    <p:sldLayoutId id="2147484380" r:id="rId5"/>
    <p:sldLayoutId id="2147484381" r:id="rId6"/>
    <p:sldLayoutId id="2147484382" r:id="rId7"/>
    <p:sldLayoutId id="2147484383" r:id="rId8"/>
    <p:sldLayoutId id="2147484384" r:id="rId9"/>
    <p:sldLayoutId id="2147484385" r:id="rId10"/>
    <p:sldLayoutId id="214748438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73623/" TargetMode="Externa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УФК по Сахалинской области    </a:t>
            </a:r>
            <a:r>
              <a:rPr lang="en-US" sz="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http://sakhalin.roskazna.ru</a:t>
            </a:r>
            <a:endParaRPr lang="ru-RU" sz="9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728" y="214290"/>
            <a:ext cx="678661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УПРАВЛЕНИЕ ФЕДЕРАЛЬНОГО КАЗНАЧЕЙСТВА </a:t>
            </a:r>
            <a:endParaRPr lang="en-US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 САХАЛИНСКОЙ ОБЛАСТИ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214422"/>
            <a:ext cx="821537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+mn-lt"/>
              </a:rPr>
              <a:t>Доклад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+mn-lt"/>
              </a:rPr>
              <a:t>на расширенное заседание Коллегии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+mn-lt"/>
              </a:rPr>
              <a:t>УФК по Сахалинской области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+mn-lt"/>
              </a:rPr>
              <a:t>«О выполнении Плана противодействия коррупции  Управлением Федерального казначейства  по Сахалинской области за 2014 год»</a:t>
            </a:r>
          </a:p>
          <a:p>
            <a:pPr algn="ctr">
              <a:lnSpc>
                <a:spcPct val="150000"/>
              </a:lnSpc>
            </a:pPr>
            <a:endParaRPr lang="ru-RU" sz="2800" b="1" dirty="0" smtClean="0">
              <a:solidFill>
                <a:srgbClr val="0070C0"/>
              </a:solidFill>
              <a:latin typeface="+mn-lt"/>
            </a:endParaRPr>
          </a:p>
          <a:p>
            <a:pPr algn="ctr">
              <a:lnSpc>
                <a:spcPct val="150000"/>
              </a:lnSpc>
            </a:pPr>
            <a:endParaRPr lang="ru-RU" sz="2800" b="1" dirty="0" smtClean="0">
              <a:solidFill>
                <a:srgbClr val="0070C0"/>
              </a:solidFill>
              <a:latin typeface="+mn-lt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Начальник Отдела кадров УФК по Сахалинской области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И.В. Дудиловская</a:t>
            </a:r>
          </a:p>
          <a:p>
            <a:pPr algn="ctr"/>
            <a:endParaRPr lang="ru-RU" sz="28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9094" y="1285860"/>
            <a:ext cx="8216310" cy="4972436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ru-RU" sz="1800" b="1" dirty="0" smtClean="0"/>
          </a:p>
          <a:p>
            <a:pPr algn="just">
              <a:buNone/>
            </a:pPr>
            <a:r>
              <a:rPr lang="ru-RU" sz="1800" b="1" dirty="0" smtClean="0"/>
              <a:t>		</a:t>
            </a:r>
            <a:r>
              <a:rPr lang="ru-RU" sz="2000" b="1" dirty="0" smtClean="0">
                <a:solidFill>
                  <a:srgbClr val="0070C0"/>
                </a:solidFill>
              </a:rPr>
              <a:t>Во исполнение пункта 2 Указа Президента Российской Федерации от 11 апреля  года № 226 «О национальном плане противодействуя коррупции на  2014 -  2015 годы»  и в соответствии с Типовым планом противодействия коррупции федерального органа исполнительной власти, одобренным Правительственной комиссией по проведению административной реформы (протокол заседания от 15 июня 2012 г. № 134, раздел VII),приказа Федерального казначейства от 30 мая 2014 г. № 107 «Об утверждении Плана противодействия коррупции Федерального казначейства на 2014 – 2015 годы» утвержден приказ Управления Федерального казначейства по Сахалинской области от 17 июня 2014 г. № 8н «Об утверждении Плана противодействии коррупции Управления Федерального казначейства по Сахалинской области на 2014 - 2015 годы».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-71430356" y="0"/>
            <a:ext cx="7808674" cy="1729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2830" tIns="66654" rIns="66654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sng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 КОНТРАКТНОЙ СИСТЕМЕ</a:t>
            </a: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1" i="0" u="sng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СФЕРЕ ЗАКУПОК ТОВАРОВ, РАБОТ, УСЛУГ ДЛЯ ОБЕСПЕЧЕНИЯ</a:t>
            </a: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1" i="0" u="sng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ГОСУДАРСТВЕННЫХ И МУНИЦИПАЛЬНЫХ НУЖД</a:t>
            </a: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http://www.consultant.ru/document/cons_doc_LAW_173623/</a:t>
            </a: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© КонсультантПлюс, 1992-2015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71316056" y="152400"/>
            <a:ext cx="7808674" cy="1729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42830" tIns="66654" rIns="66654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sng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 КОНТРАКТНОЙ СИСТЕМЕ</a:t>
            </a: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1" i="0" u="sng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В СФЕРЕ ЗАКУПОК ТОВАРОВ, РАБОТ, УСЛУГ ДЛЯ ОБЕСПЕЧЕНИЯ</a:t>
            </a: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1" i="0" u="sng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ГОСУДАРСТВЕННЫХ И МУНИЦИПАЛЬНЫХ НУЖД</a:t>
            </a: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http://www.consultant.ru/document/cons_doc_LAW_173623/</a:t>
            </a: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© КонсультантПлюс, 1992-2015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214290"/>
            <a:ext cx="678661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УПРАВЛЕНИЕ ФЕДЕРАЛЬНОГО КАЗНАЧЕЙСТВА </a:t>
            </a:r>
            <a:endParaRPr lang="en-US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 САХАЛИНСКОЙ ОБЛАСТИ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793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747">
        <p:split orient="vert"/>
      </p:transition>
    </mc:Choice>
    <mc:Fallback xmlns="">
      <p:transition spd="slow" advTm="28747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142984"/>
            <a:ext cx="7786742" cy="492922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solidFill>
                  <a:srgbClr val="0070C0"/>
                </a:solidFill>
                <a:latin typeface="+mn-lt"/>
              </a:rPr>
              <a:t>Функции по обеспечению контроля за выполнением мероприятий, предусмотренных Планом возложены на Комиссию Управления Федерального казначейства по Сахалинской области по соблюдению требований к служебному поведению федеральных государственных гражданских служащих Управления Федерального казначейства по Сахалинской области и урегулированию конфликта интересов и Отдел кадров Управления.</a:t>
            </a:r>
            <a:endParaRPr lang="ru-RU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214290"/>
            <a:ext cx="678661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УПРАВЛЕНИЕ ФЕДЕРАЛЬНОГО КАЗНАЧЕЙСТВА </a:t>
            </a:r>
            <a:endParaRPr lang="en-US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 САХАЛИНСКОЙ ОБЛАСТИ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1209">
        <p:split orient="vert"/>
      </p:transition>
    </mc:Choice>
    <mc:Fallback xmlns="">
      <p:transition spd="slow" advTm="31209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714488"/>
            <a:ext cx="7429552" cy="300039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  <a:latin typeface="+mn-lt"/>
              </a:rPr>
              <a:t>Итоги выполнения</a:t>
            </a:r>
            <a:br>
              <a:rPr lang="ru-RU" dirty="0" smtClean="0">
                <a:solidFill>
                  <a:srgbClr val="0070C0"/>
                </a:solidFill>
                <a:latin typeface="+mn-lt"/>
              </a:rPr>
            </a:br>
            <a:r>
              <a:rPr lang="ru-RU" dirty="0" smtClean="0">
                <a:solidFill>
                  <a:srgbClr val="0070C0"/>
                </a:solidFill>
                <a:latin typeface="+mn-lt"/>
              </a:rPr>
              <a:t> Плана противодействия коррупции </a:t>
            </a:r>
            <a:br>
              <a:rPr lang="ru-RU" dirty="0" smtClean="0">
                <a:solidFill>
                  <a:srgbClr val="0070C0"/>
                </a:solidFill>
                <a:latin typeface="+mn-lt"/>
              </a:rPr>
            </a:br>
            <a:r>
              <a:rPr lang="ru-RU" dirty="0" smtClean="0">
                <a:solidFill>
                  <a:srgbClr val="0070C0"/>
                </a:solidFill>
                <a:latin typeface="+mn-lt"/>
              </a:rPr>
              <a:t>Управлением Федерального казначейства </a:t>
            </a:r>
            <a:br>
              <a:rPr lang="ru-RU" dirty="0" smtClean="0">
                <a:solidFill>
                  <a:srgbClr val="0070C0"/>
                </a:solidFill>
                <a:latin typeface="+mn-lt"/>
              </a:rPr>
            </a:br>
            <a:r>
              <a:rPr lang="ru-RU" dirty="0" smtClean="0">
                <a:solidFill>
                  <a:srgbClr val="0070C0"/>
                </a:solidFill>
                <a:latin typeface="+mn-lt"/>
              </a:rPr>
              <a:t>по Сахалинской области за 2014 год</a:t>
            </a:r>
            <a:endParaRPr lang="ru-RU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214290"/>
            <a:ext cx="678661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УПРАВЛЕНИЕ ФЕДЕРАЛЬНОГО КАЗНАЧЕЙСТВА </a:t>
            </a:r>
            <a:endParaRPr lang="en-US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 САХАЛИНСКОЙ ОБЛАСТИ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57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939">
        <p:split orient="vert"/>
      </p:transition>
    </mc:Choice>
    <mc:Fallback xmlns="">
      <p:transition spd="slow" advTm="7939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728" y="214290"/>
            <a:ext cx="678661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УПРАВЛЕНИЕ ФЕДЕРАЛЬНОГО КАЗНАЧЕЙСТВА </a:t>
            </a:r>
            <a:endParaRPr lang="en-US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 САХАЛИНСКОЙ ОБЛАСТИ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1305342"/>
            <a:ext cx="7786742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ru-RU" dirty="0" smtClean="0">
              <a:solidFill>
                <a:srgbClr val="0070C0"/>
              </a:solidFill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В 2014 году обеспечено действенное функционирование Комиссии Управления Федерального казначейства по Сахалинской области по соблюдению требований к служебному поведению федеральных государственных гражданских служащих Управления Федерального казначейства по Сахалинской области и урегулированию конфликта интересов. За отчетный период проведено 6 заседаний Комиссии, на которых рассмотрены материалы в отношении 16 государственных гражданских служащих Управления.</a:t>
            </a:r>
          </a:p>
          <a:p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81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605">
        <p:split orient="vert"/>
      </p:transition>
    </mc:Choice>
    <mc:Fallback xmlns="">
      <p:transition spd="slow" advTm="9605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285860"/>
            <a:ext cx="7572428" cy="4572032"/>
          </a:xfrm>
        </p:spPr>
        <p:txBody>
          <a:bodyPr/>
          <a:lstStyle/>
          <a:p>
            <a:pPr lvl="0" algn="just">
              <a:lnSpc>
                <a:spcPct val="150000"/>
              </a:lnSpc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214290"/>
            <a:ext cx="678661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УПРАВЛЕНИЕ ФЕДЕРАЛЬНОГО КАЗНАЧЕЙСТВА </a:t>
            </a:r>
            <a:endParaRPr lang="en-US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 САХАЛИНСКОЙ ОБЛАСТИ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 bwMode="auto">
          <a:xfrm>
            <a:off x="571472" y="1142984"/>
            <a:ext cx="8143932" cy="7143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Обеспечено действенное функционирование Комиссии по соблюдению требований к служебному поведению федеральных государственных гражданских служащих Управления Федерального казначейства по Сахалинской области и урегулированию конфликта интересов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 bwMode="auto">
          <a:xfrm>
            <a:off x="571472" y="2000240"/>
            <a:ext cx="8143932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Отделом кадров обеспечено усиление работы по повышению эффективности деятельности Управления по противодействию коррупции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одзаголовок 4"/>
          <p:cNvSpPr txBox="1">
            <a:spLocks/>
          </p:cNvSpPr>
          <p:nvPr/>
        </p:nvSpPr>
        <p:spPr bwMode="auto">
          <a:xfrm>
            <a:off x="571472" y="2714620"/>
            <a:ext cx="8143932" cy="8572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Случаев несоблюдения федеральными государственными служащими Управления запретов и неисполнения обязанностей, установленных в целых противодействия коррупции, нарушения ограничений, касающихся получения подарков и порядка сдачи подарка, а также применение соответствующих мер юридической ответственности в 2014 году не установлено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Подзаголовок 4"/>
          <p:cNvSpPr txBox="1">
            <a:spLocks/>
          </p:cNvSpPr>
          <p:nvPr/>
        </p:nvSpPr>
        <p:spPr bwMode="auto">
          <a:xfrm>
            <a:off x="571472" y="3786190"/>
            <a:ext cx="8143932" cy="71438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Отдел кадров осуществляет контроль за соблюдением федеральными государственными гражданскими служащими Управления  обязанности по уведомлению представителя нанимателя о выполнении иной оплачиваемой работы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Подзаголовок 4"/>
          <p:cNvSpPr txBox="1">
            <a:spLocks/>
          </p:cNvSpPr>
          <p:nvPr/>
        </p:nvSpPr>
        <p:spPr bwMode="auto">
          <a:xfrm>
            <a:off x="571472" y="5715016"/>
            <a:ext cx="8143932" cy="6429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Случаев возникновения конфликта интересов, одной из сторон которого являются лица, замещающие должности федеральной государственной гражданской службы категории «руководители» за отчетный период не выявлено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Подзаголовок 4"/>
          <p:cNvSpPr txBox="1">
            <a:spLocks/>
          </p:cNvSpPr>
          <p:nvPr/>
        </p:nvSpPr>
        <p:spPr bwMode="auto">
          <a:xfrm>
            <a:off x="571472" y="4643446"/>
            <a:ext cx="8143932" cy="928694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В соответствии с Планом контрольной деятельности Управления на 2014 год отделом внутреннего контроля и аудита запланировано и проведено 20 контрольных мероприятий. Коррупционных рисков, возникающих при реализации должностных обязанностей федеральными государственными служащими Управления, замещение которых связано с коррупционными рисками, не установлено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30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486">
        <p:split orient="vert"/>
      </p:transition>
    </mc:Choice>
    <mc:Fallback xmlns="">
      <p:transition spd="slow" advTm="13486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E9539-55EF-434E-AF74-D7682CD46BEB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sp>
        <p:nvSpPr>
          <p:cNvPr id="11" name="Подзаголовок 4"/>
          <p:cNvSpPr txBox="1">
            <a:spLocks/>
          </p:cNvSpPr>
          <p:nvPr/>
        </p:nvSpPr>
        <p:spPr bwMode="auto">
          <a:xfrm>
            <a:off x="571472" y="1142984"/>
            <a:ext cx="8143932" cy="10715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Отделом кадров осуществляется разъяснительная работа по соблюдению федеральными государственными гражданскими служащими Управления ограничений, запретов и исполнения обязанностей, установленных законодательством Российской Федерации; ограничений, касающихся получения подарков в том числе на формирование негативного отношения к дарению подарков указанным служащим в связи с исполнением ими служебных обязанностей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85918" y="0"/>
            <a:ext cx="550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+mn-lt"/>
              </a:rPr>
              <a:t>УПРАВЛЕНИЕ ФЕДЕРАЛЬНОГО КАЗНАЧЕЙСТВА </a:t>
            </a:r>
            <a:endParaRPr lang="en-US" b="1" dirty="0" smtClean="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+mn-lt"/>
              </a:rPr>
              <a:t>ПО САХАЛИНСКОЙ ОБЛАСТИ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3" name="Подзаголовок 4"/>
          <p:cNvSpPr txBox="1">
            <a:spLocks/>
          </p:cNvSpPr>
          <p:nvPr/>
        </p:nvSpPr>
        <p:spPr bwMode="auto">
          <a:xfrm>
            <a:off x="571472" y="2357430"/>
            <a:ext cx="8143932" cy="128588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300" b="1" dirty="0" smtClean="0">
                <a:solidFill>
                  <a:schemeClr val="tx1"/>
                </a:solidFill>
              </a:rPr>
              <a:t>Организовано доведение до лиц, замещающих должности федеральной государственной гражданской службы, положений законодательства Российской Федерации о противодействии коррупции, в том числе об установлении наказания за получение и дачу взятки, посредничество во взяточничестве в виде штрафов, кратных сумме взятки, об увольнении в связи с утратой доверия, о порядке сведений, представляемых федеральными государственными гражданскими служащими в соответствии с законодательством Российской Федерации о противодействии коррупции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34" name="Подзаголовок 4"/>
          <p:cNvSpPr txBox="1">
            <a:spLocks/>
          </p:cNvSpPr>
          <p:nvPr/>
        </p:nvSpPr>
        <p:spPr bwMode="auto">
          <a:xfrm>
            <a:off x="642910" y="5000636"/>
            <a:ext cx="8143932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В 2014 году обеспечено прохождение повышения квалификации 3 федеральными государственными служащими Управления, в должностные обязанности которых входит участие в противодействие коррупции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Подзаголовок 4"/>
          <p:cNvSpPr txBox="1">
            <a:spLocks/>
          </p:cNvSpPr>
          <p:nvPr/>
        </p:nvSpPr>
        <p:spPr bwMode="auto">
          <a:xfrm>
            <a:off x="642910" y="3786190"/>
            <a:ext cx="8143932" cy="10715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Издан приказ от 09.12.2014 г. № 12н «Об организации в Управлении Федерального казначейства по Сахалинской области работы по реализации постановления Правительства Российской Федерации от 9 января 2004 г. № 10 «О порядке сообщения отдельными категориями лиц о получении подарка в связи с их должностным положением или исполнением ими служебных (должностных) обязанностей, сдачи и оценки подарка, реализации (выкупа) и зачисления средств, вырученных от его реализации»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Подзаголовок 4"/>
          <p:cNvSpPr txBox="1">
            <a:spLocks/>
          </p:cNvSpPr>
          <p:nvPr/>
        </p:nvSpPr>
        <p:spPr bwMode="auto">
          <a:xfrm>
            <a:off x="642910" y="5715016"/>
            <a:ext cx="8143932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300" b="1" dirty="0" smtClean="0">
                <a:solidFill>
                  <a:schemeClr val="tx1"/>
                </a:solidFill>
              </a:rPr>
              <a:t>Юридическим отделом осуществляется правовая экспертиза проектов нормативных правовых актов, действующих нормативных правовых актов и иных документов</a:t>
            </a:r>
            <a:endParaRPr lang="ru-RU" sz="1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E9539-55EF-434E-AF74-D7682CD46BEB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71604" y="285728"/>
            <a:ext cx="585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+mn-lt"/>
              </a:rPr>
              <a:t>УПРАВЛЕНИЕ ФЕДЕРАЛЬНОГО КАЗНАЧЕЙСТВА </a:t>
            </a:r>
            <a:endParaRPr lang="en-US" b="1" dirty="0" smtClean="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+mn-lt"/>
              </a:rPr>
              <a:t>ПО САХАЛИНСКОЙ ОБЛАСТИ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Подзаголовок 4"/>
          <p:cNvSpPr txBox="1">
            <a:spLocks/>
          </p:cNvSpPr>
          <p:nvPr/>
        </p:nvSpPr>
        <p:spPr bwMode="auto">
          <a:xfrm>
            <a:off x="571472" y="1142984"/>
            <a:ext cx="8143932" cy="35719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Коррупционные правонарушения в 2014 году в Управлении не установлены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Подзаголовок 4"/>
          <p:cNvSpPr txBox="1">
            <a:spLocks/>
          </p:cNvSpPr>
          <p:nvPr/>
        </p:nvSpPr>
        <p:spPr bwMode="auto">
          <a:xfrm>
            <a:off x="642910" y="5072074"/>
            <a:ext cx="8143932" cy="5000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Обеспечено эффективное взаимодействие Управления с институтами гражданского общества по вопросам антикоррупционной деятельности 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Подзаголовок 4"/>
          <p:cNvSpPr txBox="1">
            <a:spLocks/>
          </p:cNvSpPr>
          <p:nvPr/>
        </p:nvSpPr>
        <p:spPr bwMode="auto">
          <a:xfrm>
            <a:off x="642910" y="5786430"/>
            <a:ext cx="8143932" cy="50009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Отделом кадров 2014 году обеспечено предоставление отчетности по вопросам профилактики, противодействия коррупции и иных правонарушений в установленные сроки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Подзаголовок 4"/>
          <p:cNvSpPr txBox="1">
            <a:spLocks/>
          </p:cNvSpPr>
          <p:nvPr/>
        </p:nvSpPr>
        <p:spPr bwMode="auto">
          <a:xfrm>
            <a:off x="571472" y="4000504"/>
            <a:ext cx="8143932" cy="8572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300" b="1" dirty="0" smtClean="0">
                <a:solidFill>
                  <a:schemeClr val="tx1"/>
                </a:solidFill>
              </a:rPr>
              <a:t>В Управлении обеспечена возможность оперативного представления гражданами и организациями информации о фактах коррупции в Управлении или нарушениях требований к служебному поведению федеральных государственных гражданских служащих посредством «телефона доверия» по вопросам противодействия коррупции и приема электронных сообщений на официальном Интернет-сайте.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8" name="Подзаголовок 4"/>
          <p:cNvSpPr txBox="1">
            <a:spLocks/>
          </p:cNvSpPr>
          <p:nvPr/>
        </p:nvSpPr>
        <p:spPr bwMode="auto">
          <a:xfrm>
            <a:off x="571472" y="3571876"/>
            <a:ext cx="8143932" cy="28575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На официальном Интернет-сайте Управления создан раздел «Противодействие коррупции»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Подзаголовок 4"/>
          <p:cNvSpPr txBox="1">
            <a:spLocks/>
          </p:cNvSpPr>
          <p:nvPr/>
        </p:nvSpPr>
        <p:spPr bwMode="auto">
          <a:xfrm>
            <a:off x="571472" y="2928934"/>
            <a:ext cx="8143932" cy="5000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Коррупционные риски в деятельности Управления по размещению   государственных заказов в 2014 году                  не установлены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Подзаголовок 4"/>
          <p:cNvSpPr txBox="1">
            <a:spLocks/>
          </p:cNvSpPr>
          <p:nvPr/>
        </p:nvSpPr>
        <p:spPr bwMode="auto">
          <a:xfrm>
            <a:off x="571472" y="2357430"/>
            <a:ext cx="8143932" cy="428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300" b="1" dirty="0" smtClean="0">
                <a:solidFill>
                  <a:schemeClr val="tx1"/>
                </a:solidFill>
              </a:rPr>
              <a:t>Администраторами закупок и отделом государственных закупок Управления совершенствуются условия, процедуры и механизмы государственных закупок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21" name="Подзаголовок 4"/>
          <p:cNvSpPr txBox="1">
            <a:spLocks/>
          </p:cNvSpPr>
          <p:nvPr/>
        </p:nvSpPr>
        <p:spPr bwMode="auto">
          <a:xfrm>
            <a:off x="571472" y="1643050"/>
            <a:ext cx="8143932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just">
              <a:spcBef>
                <a:spcPct val="20000"/>
              </a:spcBef>
            </a:pPr>
            <a:r>
              <a:rPr lang="ru-RU" sz="1300" b="1" dirty="0" smtClean="0">
                <a:solidFill>
                  <a:schemeClr val="tx1"/>
                </a:solidFill>
              </a:rPr>
              <a:t>Административным отделом обеспечено действенное функционирование единой системы документооборота, позволяющей осуществлять ведение учета и контроля исполнения документов в Управлении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28803"/>
            <a:ext cx="7958166" cy="3143272"/>
          </a:xfrm>
        </p:spPr>
        <p:txBody>
          <a:bodyPr/>
          <a:lstStyle/>
          <a:p>
            <a:pPr algn="just"/>
            <a:r>
              <a:rPr lang="ru-RU" sz="1800" dirty="0" smtClean="0">
                <a:latin typeface="+mn-lt"/>
              </a:rPr>
              <a:t>Одним из основных направлений деятельности Управления Федерального казначейства по Сахалинской области на среднесрочную перспективу (2014–2017 годы) в области  кадрового обеспечения остается: </a:t>
            </a:r>
            <a:br>
              <a:rPr lang="ru-RU" sz="18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/>
            </a:r>
            <a:br>
              <a:rPr lang="ru-RU" sz="18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>- профилактика коррупционных и иных правонарушений деятельности Управления;</a:t>
            </a:r>
            <a:br>
              <a:rPr lang="ru-RU" sz="1800" dirty="0" smtClean="0">
                <a:latin typeface="+mn-lt"/>
              </a:rPr>
            </a:br>
            <a:r>
              <a:rPr lang="ru-RU" sz="1800" dirty="0" smtClean="0">
                <a:latin typeface="+mn-lt"/>
              </a:rPr>
              <a:t>- обеспечение деятельности Управления по соблюдению государственными служащими запретов, ограничений, обязательств и правил служебного поведения.</a:t>
            </a:r>
            <a:br>
              <a:rPr lang="ru-RU" sz="1800" dirty="0" smtClean="0">
                <a:latin typeface="+mn-lt"/>
              </a:rPr>
            </a:br>
            <a:endParaRPr lang="ru-RU" sz="1800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E9539-55EF-434E-AF74-D7682CD46BEB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0"/>
            <a:ext cx="550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+mn-lt"/>
              </a:rPr>
              <a:t>УПРАВЛЕНИЕ ФЕДЕРАЛЬНОГО КАЗНАЧЕЙСТВА </a:t>
            </a:r>
            <a:endParaRPr lang="en-US" b="1" dirty="0" smtClean="0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+mn-lt"/>
              </a:rPr>
              <a:t>ПО САХАЛИНСКОЙ ОБЛАСТИ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3.9|2.3|2.3|2.9"/>
</p:tagLst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768</Words>
  <Application>Microsoft Office PowerPoint</Application>
  <PresentationFormat>Экран (4:3)</PresentationFormat>
  <Paragraphs>67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Times New Roman</vt:lpstr>
      <vt:lpstr>Calibri</vt:lpstr>
      <vt:lpstr>ＭＳ Ｐゴシック</vt:lpstr>
      <vt:lpstr>1_Оформление по умолчанию</vt:lpstr>
      <vt:lpstr>Тема Office</vt:lpstr>
      <vt:lpstr>Презентация PowerPoint</vt:lpstr>
      <vt:lpstr>Презентация PowerPoint</vt:lpstr>
      <vt:lpstr>Функции по обеспечению контроля за выполнением мероприятий, предусмотренных Планом возложены на Комиссию Управления Федерального казначейства по Сахалинской области по соблюдению требований к служебному поведению федеральных государственных гражданских служащих Управления Федерального казначейства по Сахалинской области и урегулированию конфликта интересов и Отдел кадров Управления.</vt:lpstr>
      <vt:lpstr> Итоги выполнения  Плана противодействия коррупции  Управлением Федерального казначейства  по Сахалинской области за 2014 год</vt:lpstr>
      <vt:lpstr>Презентация PowerPoint</vt:lpstr>
      <vt:lpstr>       </vt:lpstr>
      <vt:lpstr>Презентация PowerPoint</vt:lpstr>
      <vt:lpstr>Презентация PowerPoint</vt:lpstr>
      <vt:lpstr>Одним из основных направлений деятельности Управления Федерального казначейства по Сахалинской области на среднесрочную перспективу (2014–2017 годы) в области  кадрового обеспечения остается:   - профилактика коррупционных и иных правонарушений деятельности Управления; - обеспечение деятельности Управления по соблюдению государственными служащими запретов, ограничений, обязательств и правил служебного поведения.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перехода  на современные технологии банковского обслуживания  для ГРБС</dc:title>
  <dc:creator/>
  <cp:lastModifiedBy/>
  <cp:revision>83</cp:revision>
  <dcterms:created xsi:type="dcterms:W3CDTF">2010-11-12T06:22:57Z</dcterms:created>
  <dcterms:modified xsi:type="dcterms:W3CDTF">2015-10-28T01:27:48Z</dcterms:modified>
</cp:coreProperties>
</file>